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tags/tag68.xml" ContentType="application/vnd.openxmlformats-officedocument.presentationml.tags+xml"/>
  <Override PartName="/ppt/notesSlides/notesSlide7.xml" ContentType="application/vnd.openxmlformats-officedocument.presentationml.notesSlide+xml"/>
  <Override PartName="/ppt/tags/tag69.xml" ContentType="application/vnd.openxmlformats-officedocument.presentationml.tags+xml"/>
  <Override PartName="/ppt/notesSlides/notesSlide8.xml" ContentType="application/vnd.openxmlformats-officedocument.presentationml.notesSlide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notesSlides/notesSlide11.xml" ContentType="application/vnd.openxmlformats-officedocument.presentationml.notesSlide+xml"/>
  <Override PartName="/ppt/tags/tag73.xml" ContentType="application/vnd.openxmlformats-officedocument.presentationml.tags+xml"/>
  <Override PartName="/ppt/notesSlides/notesSlide12.xml" ContentType="application/vnd.openxmlformats-officedocument.presentationml.notesSlide+xml"/>
  <Override PartName="/ppt/tags/tag74.xml" ContentType="application/vnd.openxmlformats-officedocument.presentationml.tags+xml"/>
  <Override PartName="/ppt/notesSlides/notesSlide13.xml" ContentType="application/vnd.openxmlformats-officedocument.presentationml.notesSlide+xml"/>
  <Override PartName="/ppt/tags/tag75.xml" ContentType="application/vnd.openxmlformats-officedocument.presentationml.tags+xml"/>
  <Override PartName="/ppt/notesSlides/notesSlide14.xml" ContentType="application/vnd.openxmlformats-officedocument.presentationml.notesSlide+xml"/>
  <Override PartName="/ppt/tags/tag76.xml" ContentType="application/vnd.openxmlformats-officedocument.presentationml.tags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7.xml" ContentType="application/vnd.openxmlformats-officedocument.presentationml.notesSlide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ppt/tags/tag81.xml" ContentType="application/vnd.openxmlformats-officedocument.presentationml.tags+xml"/>
  <Override PartName="/ppt/notesSlides/notesSlide19.xml" ContentType="application/vnd.openxmlformats-officedocument.presentationml.notesSlide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tags/tag83.xml" ContentType="application/vnd.openxmlformats-officedocument.presentationml.tags+xml"/>
  <Override PartName="/ppt/notesSlides/notesSlide21.xml" ContentType="application/vnd.openxmlformats-officedocument.presentationml.notesSlide+xml"/>
  <Override PartName="/ppt/theme/themeOverride2.xml" ContentType="application/vnd.openxmlformats-officedocument.themeOverride+xml"/>
  <Override PartName="/ppt/tags/tag84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3.xml" ContentType="application/vnd.openxmlformats-officedocument.themeOverride+xml"/>
  <Override PartName="/ppt/tags/tag85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4.xml" ContentType="application/vnd.openxmlformats-officedocument.themeOverride+xml"/>
  <Override PartName="/ppt/tags/tag86.xml" ContentType="application/vnd.openxmlformats-officedocument.presentationml.tags+xml"/>
  <Override PartName="/ppt/notesSlides/notesSlide24.xml" ContentType="application/vnd.openxmlformats-officedocument.presentationml.notesSlide+xml"/>
  <Override PartName="/ppt/theme/themeOverride5.xml" ContentType="application/vnd.openxmlformats-officedocument.themeOverride+xml"/>
  <Override PartName="/ppt/tags/tag87.xml" ContentType="application/vnd.openxmlformats-officedocument.presentationml.tags+xml"/>
  <Override PartName="/ppt/notesSlides/notesSlide25.xml" ContentType="application/vnd.openxmlformats-officedocument.presentationml.notesSlide+xml"/>
  <Override PartName="/ppt/theme/themeOverride6.xml" ContentType="application/vnd.openxmlformats-officedocument.themeOverride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ppt/theme/themeOverride7.xml" ContentType="application/vnd.openxmlformats-officedocument.themeOverride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heme/themeOverride8.xml" ContentType="application/vnd.openxmlformats-officedocument.themeOverride+xml"/>
  <Override PartName="/ppt/tags/tag90.xml" ContentType="application/vnd.openxmlformats-officedocument.presentationml.tags+xml"/>
  <Override PartName="/ppt/notesSlides/notesSlide28.xml" ContentType="application/vnd.openxmlformats-officedocument.presentationml.notesSlide+xml"/>
  <Override PartName="/ppt/tags/tag91.xml" ContentType="application/vnd.openxmlformats-officedocument.presentationml.tags+xml"/>
  <Override PartName="/ppt/notesSlides/notesSlide29.xml" ContentType="application/vnd.openxmlformats-officedocument.presentationml.notesSlide+xml"/>
  <Override PartName="/ppt/tags/tag92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8" r:id="rId2"/>
    <p:sldId id="269" r:id="rId3"/>
    <p:sldId id="301" r:id="rId4"/>
    <p:sldId id="300" r:id="rId5"/>
    <p:sldId id="270" r:id="rId6"/>
    <p:sldId id="271" r:id="rId7"/>
    <p:sldId id="272" r:id="rId8"/>
    <p:sldId id="280" r:id="rId9"/>
    <p:sldId id="288" r:id="rId10"/>
    <p:sldId id="282" r:id="rId11"/>
    <p:sldId id="281" r:id="rId12"/>
    <p:sldId id="302" r:id="rId13"/>
    <p:sldId id="283" r:id="rId14"/>
    <p:sldId id="284" r:id="rId15"/>
    <p:sldId id="287" r:id="rId16"/>
    <p:sldId id="285" r:id="rId17"/>
    <p:sldId id="298" r:id="rId18"/>
    <p:sldId id="286" r:id="rId19"/>
    <p:sldId id="299" r:id="rId20"/>
    <p:sldId id="303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04" r:id="rId30"/>
    <p:sldId id="25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1832"/>
    <a:srgbClr val="B9E18E"/>
    <a:srgbClr val="AC8200"/>
    <a:srgbClr val="DCA600"/>
    <a:srgbClr val="F76809"/>
    <a:srgbClr val="49BBE9"/>
    <a:srgbClr val="186FC0"/>
    <a:srgbClr val="007EDD"/>
    <a:srgbClr val="007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53" y="144"/>
      </p:cViewPr>
      <p:guideLst>
        <p:guide orient="horz" pos="2160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2020/1/6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911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967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66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tags" Target="../tags/tag7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26.png"/><Relationship Id="rId2" Type="http://schemas.microsoft.com/office/2007/relationships/media" Target="../media/media2.mp4"/><Relationship Id="rId1" Type="http://schemas.openxmlformats.org/officeDocument/2006/relationships/tags" Target="../tags/tag8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tags" Target="../tags/tag8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tags" Target="../tags/tag85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35.png"/><Relationship Id="rId2" Type="http://schemas.microsoft.com/office/2007/relationships/media" Target="../media/media3.mp4"/><Relationship Id="rId1" Type="http://schemas.openxmlformats.org/officeDocument/2006/relationships/tags" Target="../tags/tag9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5" Type="http://schemas.openxmlformats.org/officeDocument/2006/relationships/image" Target="../media/image1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182880" y="8191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HighTech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2250" y="3246120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信息可视化大作业展示</a:t>
            </a:r>
            <a:endParaRPr lang="en-US" altLang="zh-CN" sz="5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  <a:p>
            <a:pPr algn="ctr"/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		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小组成员：刘长硕 章雨婷 刘非凡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sym typeface="+mn-ea"/>
              </a:rPr>
              <a:t>分析邮件主题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853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Step5.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根据各部门用户邮件往来绘制力导向图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 descr="BZ1X[8E($}~ZT3Y(1AC0_8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570" y="1774190"/>
            <a:ext cx="5503545" cy="4691380"/>
          </a:xfrm>
          <a:prstGeom prst="rect">
            <a:avLst/>
          </a:prstGeom>
        </p:spPr>
      </p:pic>
      <p:pic>
        <p:nvPicPr>
          <p:cNvPr id="4" name="图片 3" descr="UQL$1`NB0%_8GMDP{J]`L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515" y="1774190"/>
            <a:ext cx="3501390" cy="2237740"/>
          </a:xfrm>
          <a:prstGeom prst="rect">
            <a:avLst/>
          </a:prstGeom>
        </p:spPr>
      </p:pic>
      <p:pic>
        <p:nvPicPr>
          <p:cNvPr id="5" name="图片 4" descr="6O_Z(HXD6G6GE4OZ}W2_%%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115" y="4011930"/>
            <a:ext cx="3272790" cy="24536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sym typeface="+mn-ea"/>
              </a:rPr>
              <a:t>分析邮件主题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71126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Step6.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根据员工分类及邮件往来联系绘制环形树图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" y="1774190"/>
            <a:ext cx="5432425" cy="4635500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l="36462" t="17795" r="28536" b="40006"/>
          <a:stretch>
            <a:fillRect/>
          </a:stretch>
        </p:blipFill>
        <p:spPr>
          <a:xfrm>
            <a:off x="7338695" y="1679575"/>
            <a:ext cx="4237990" cy="4359910"/>
          </a:xfrm>
          <a:prstGeom prst="ellipse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310245" y="4514850"/>
            <a:ext cx="676275" cy="78105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6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sym typeface="+mn-ea"/>
              </a:rPr>
              <a:t>PART1</a:t>
            </a: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演示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art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8459" y="1169043"/>
            <a:ext cx="10483179" cy="51160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40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182880" y="8191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HighTech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2250" y="324675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Part2.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日常行为 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&amp;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工作模式 分析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公司组织结构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46323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Step1.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绘制组织结构的旭日图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 descr="RESL@C{UK88QYX]HCQ_EU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45" y="1774190"/>
            <a:ext cx="4591050" cy="4755515"/>
          </a:xfrm>
          <a:prstGeom prst="roundRect">
            <a:avLst/>
          </a:prstGeom>
        </p:spPr>
      </p:pic>
      <p:pic>
        <p:nvPicPr>
          <p:cNvPr id="4" name="图片 3" descr="T`K$3%H_07DIAK@F]G[~LVD"/>
          <p:cNvPicPr>
            <a:picLocks noChangeAspect="1"/>
          </p:cNvPicPr>
          <p:nvPr/>
        </p:nvPicPr>
        <p:blipFill>
          <a:blip r:embed="rId6"/>
          <a:srcRect t="15623"/>
          <a:stretch>
            <a:fillRect/>
          </a:stretch>
        </p:blipFill>
        <p:spPr>
          <a:xfrm>
            <a:off x="7354570" y="2351405"/>
            <a:ext cx="3785870" cy="3601085"/>
          </a:xfrm>
          <a:prstGeom prst="round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681345" y="3848100"/>
            <a:ext cx="1272540" cy="6953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14670" y="4029075"/>
            <a:ext cx="1339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Click</a:t>
            </a:r>
            <a:r>
              <a:rPr lang="en-US" altLang="zh-CN"/>
              <a:t> 1068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1141095" y="374650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各部门关键词词条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102889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Step1.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以邮件数作为邮件主题词频，绘制各部门的相关词云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图片 4" descr="_%V5]G%5QY8ZKW{@GDJ_B0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65" y="1774190"/>
            <a:ext cx="3781425" cy="2533650"/>
          </a:xfrm>
          <a:prstGeom prst="roundRect">
            <a:avLst/>
          </a:prstGeom>
        </p:spPr>
      </p:pic>
      <p:pic>
        <p:nvPicPr>
          <p:cNvPr id="6" name="图片 5" descr="ICP7)PEQDL(FG4US`0E`RM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290" y="4307840"/>
            <a:ext cx="2943225" cy="2324100"/>
          </a:xfrm>
          <a:prstGeom prst="roundRect">
            <a:avLst/>
          </a:prstGeom>
        </p:spPr>
      </p:pic>
      <p:pic>
        <p:nvPicPr>
          <p:cNvPr id="7" name="图片 6" descr="$OH%0O4)@3PCM6PMKP4B1Z5"/>
          <p:cNvPicPr>
            <a:picLocks noChangeAspect="1"/>
          </p:cNvPicPr>
          <p:nvPr/>
        </p:nvPicPr>
        <p:blipFill>
          <a:blip r:embed="rId7"/>
          <a:srcRect b="6705"/>
          <a:stretch>
            <a:fillRect/>
          </a:stretch>
        </p:blipFill>
        <p:spPr>
          <a:xfrm>
            <a:off x="7486650" y="1600200"/>
            <a:ext cx="4029710" cy="2650490"/>
          </a:xfrm>
          <a:prstGeom prst="round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4245" y="5085715"/>
            <a:ext cx="31115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00B0F0"/>
                </a:solidFill>
              </a:rPr>
              <a:t>研发部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95470" y="2479040"/>
            <a:ext cx="31115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FFC000"/>
                </a:solidFill>
              </a:rPr>
              <a:t>财务部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45755" y="5085715"/>
            <a:ext cx="31115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accent2"/>
                </a:solidFill>
              </a:rPr>
              <a:t>人力部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公司组织结构</a:t>
            </a:r>
          </a:p>
        </p:txBody>
      </p:sp>
      <p:pic>
        <p:nvPicPr>
          <p:cNvPr id="5" name="图片 4" descr="h3c6g-l1px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770" y="965200"/>
            <a:ext cx="9269095" cy="59582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0485" y="870585"/>
            <a:ext cx="9620250" cy="819150"/>
          </a:xfrm>
          <a:prstGeom prst="rect">
            <a:avLst/>
          </a:prstGeom>
          <a:solidFill>
            <a:srgbClr val="1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61770" y="1501775"/>
            <a:ext cx="1568450" cy="5356860"/>
          </a:xfrm>
          <a:prstGeom prst="rect">
            <a:avLst/>
          </a:prstGeom>
          <a:solidFill>
            <a:srgbClr val="1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95072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Step1.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根据</a:t>
            </a:r>
            <a:r>
              <a:rPr lang="en-US" altLang="zh-CN" sz="2400">
                <a:solidFill>
                  <a:schemeClr val="bg1"/>
                </a:solidFill>
              </a:rPr>
              <a:t>‘checking’</a:t>
            </a:r>
            <a:r>
              <a:rPr lang="zh-CN" altLang="en-US" sz="2400">
                <a:solidFill>
                  <a:schemeClr val="bg1"/>
                </a:solidFill>
              </a:rPr>
              <a:t>绘制</a:t>
            </a:r>
            <a:r>
              <a:rPr lang="en-US" altLang="zh-CN" sz="2400">
                <a:solidFill>
                  <a:schemeClr val="bg1"/>
                </a:solidFill>
              </a:rPr>
              <a:t>11</a:t>
            </a:r>
            <a:r>
              <a:rPr lang="zh-CN" altLang="en-US" sz="2400">
                <a:solidFill>
                  <a:schemeClr val="bg1"/>
                </a:solidFill>
              </a:rPr>
              <a:t>月每日员工上下班打卡时间分布图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62415" y="1526540"/>
            <a:ext cx="1798955" cy="5356860"/>
          </a:xfrm>
          <a:prstGeom prst="rect">
            <a:avLst/>
          </a:prstGeom>
          <a:solidFill>
            <a:srgbClr val="1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030220" y="6003290"/>
            <a:ext cx="6287135" cy="880110"/>
          </a:xfrm>
          <a:prstGeom prst="rect">
            <a:avLst/>
          </a:prstGeom>
          <a:solidFill>
            <a:srgbClr val="1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考勤分布图分析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835150" y="1047750"/>
          <a:ext cx="853249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部门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上班时间段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下班时间段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研发部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8:00-10:00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18:00-21:00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财务部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7:00-8:00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17:00-20:00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人力部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8:00-9:00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18:00-20:00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288665"/>
            <a:ext cx="4241165" cy="2971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605" y="3288665"/>
            <a:ext cx="4233545" cy="2966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50" y="3293745"/>
            <a:ext cx="4233545" cy="29667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用户热力图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102889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Step1.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根据</a:t>
            </a:r>
            <a:r>
              <a:rPr lang="en-US" altLang="zh-CN" sz="2400">
                <a:solidFill>
                  <a:schemeClr val="bg1"/>
                </a:solidFill>
              </a:rPr>
              <a:t>'login' &amp; ‘Weblog’, </a:t>
            </a:r>
            <a:r>
              <a:rPr lang="zh-CN" altLang="en-US" sz="2400">
                <a:solidFill>
                  <a:schemeClr val="bg1"/>
                </a:solidFill>
              </a:rPr>
              <a:t>绘制</a:t>
            </a:r>
            <a:r>
              <a:rPr lang="en-US" altLang="zh-CN" sz="2400">
                <a:solidFill>
                  <a:schemeClr val="bg1"/>
                </a:solidFill>
              </a:rPr>
              <a:t>11</a:t>
            </a:r>
            <a:r>
              <a:rPr lang="zh-CN" altLang="en-US" sz="2400">
                <a:solidFill>
                  <a:schemeClr val="bg1"/>
                </a:solidFill>
              </a:rPr>
              <a:t>月份每日用户在不同时间段登陆的人</a:t>
            </a:r>
            <a:r>
              <a:rPr lang="en-US" altLang="zh-CN" sz="2400">
                <a:solidFill>
                  <a:schemeClr val="bg1"/>
                </a:solidFill>
              </a:rPr>
              <a:t>		  </a:t>
            </a:r>
            <a:r>
              <a:rPr lang="zh-CN" altLang="en-US" sz="2400">
                <a:solidFill>
                  <a:schemeClr val="bg1"/>
                </a:solidFill>
              </a:rPr>
              <a:t>数分布以及访问不同类型网站的分布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 descr="C9N21XCY8W09TGZNXMLEEF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45" y="2249170"/>
            <a:ext cx="5732145" cy="4147820"/>
          </a:xfrm>
          <a:prstGeom prst="round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07935" y="2892425"/>
            <a:ext cx="37001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用户登陆和网页日志只统计了研发部门的情况，由登陆情况的热力图可见，上网高峰集中在上班时间段内，其中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11:00-13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00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，由此可以推断该时间段是公司的午休时间。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用户热力图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102889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Step1.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根据</a:t>
            </a:r>
            <a:r>
              <a:rPr lang="en-US" altLang="zh-CN" sz="2400">
                <a:solidFill>
                  <a:schemeClr val="bg1"/>
                </a:solidFill>
              </a:rPr>
              <a:t>'login' &amp; ‘Weblog’, </a:t>
            </a:r>
            <a:r>
              <a:rPr lang="zh-CN" altLang="en-US" sz="2400">
                <a:solidFill>
                  <a:schemeClr val="bg1"/>
                </a:solidFill>
              </a:rPr>
              <a:t>绘制</a:t>
            </a:r>
            <a:r>
              <a:rPr lang="en-US" altLang="zh-CN" sz="2400">
                <a:solidFill>
                  <a:schemeClr val="bg1"/>
                </a:solidFill>
              </a:rPr>
              <a:t>11</a:t>
            </a:r>
            <a:r>
              <a:rPr lang="zh-CN" altLang="en-US" sz="2400">
                <a:solidFill>
                  <a:schemeClr val="bg1"/>
                </a:solidFill>
              </a:rPr>
              <a:t>月份每日用户在不同时间段登陆的人</a:t>
            </a:r>
            <a:r>
              <a:rPr lang="en-US" altLang="zh-CN" sz="2400">
                <a:solidFill>
                  <a:schemeClr val="bg1"/>
                </a:solidFill>
              </a:rPr>
              <a:t>		  </a:t>
            </a:r>
            <a:r>
              <a:rPr lang="zh-CN" altLang="en-US" sz="2400">
                <a:solidFill>
                  <a:schemeClr val="bg1"/>
                </a:solidFill>
              </a:rPr>
              <a:t>数分布以及访问不同类型网站的分布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图片 3" descr="$HOV`V]}HTDR27KXY3%UX(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345" y="2201545"/>
            <a:ext cx="5502275" cy="4182110"/>
          </a:xfrm>
          <a:prstGeom prst="round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4210" y="3361690"/>
            <a:ext cx="40303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由网页访问日志的主题可以看出，研发部门的人员访问公司内网和技术相关的网站频率较高。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325120" y="24955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背景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2250" y="324675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925" y="802640"/>
            <a:ext cx="1008951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HighTech是一家互联网高科技公司，有几百名员工，分属财务、人力资源和研发三个部门。公司正在全力研发一款重量级新产品，近期该产品临近发布，公司对内部发生的一切异常现象都非常敏感。为了维护公司的核心利益，确保新产品顺利发布，公司高层决定临时成立内部威胁情报分析小组，该小组将根据公司内部采集到的数据，分析并处置可能存在的各种安全威胁。</a:t>
            </a:r>
          </a:p>
          <a:p>
            <a:pPr fontAlgn="auto">
              <a:lnSpc>
                <a:spcPct val="150000"/>
              </a:lnSpc>
            </a:pPr>
            <a:endParaRPr lang="zh-CN" altLang="en-US" sz="24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假设您是威胁情报分析小组的成员，请您设计并实现一套可视分析解决方案，帮助该公司及时准确地找出可能存在的内部威胁情报。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6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sym typeface="+mn-ea"/>
              </a:rPr>
              <a:t>PART2</a:t>
            </a: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演示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art2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6055" y="1176124"/>
            <a:ext cx="10468669" cy="51089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654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5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182880" y="8191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HighTech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2250" y="324675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Part3.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威胁情报分析</a:t>
            </a: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5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可疑人员分析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46323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异常</a:t>
            </a:r>
            <a:r>
              <a:rPr lang="en-US" altLang="zh-CN" sz="2400" dirty="0">
                <a:solidFill>
                  <a:schemeClr val="bg1"/>
                </a:solidFill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</a:rPr>
              <a:t>员工访问域名类型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248" y="2115820"/>
            <a:ext cx="3990975" cy="3705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119" y="2115820"/>
            <a:ext cx="3679832" cy="3706627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5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可疑人员分析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463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异常</a:t>
            </a:r>
            <a:r>
              <a:rPr lang="en-US" altLang="zh-CN" sz="2400" dirty="0">
                <a:solidFill>
                  <a:schemeClr val="bg1"/>
                </a:solidFill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</a:rPr>
              <a:t>人员行为可疑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48" y="2425400"/>
            <a:ext cx="5576407" cy="2647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246" y="2415345"/>
            <a:ext cx="5406502" cy="2667681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5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可疑人员分析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483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分析</a:t>
            </a:r>
            <a:r>
              <a:rPr lang="en-US" altLang="zh-CN" sz="2400" dirty="0">
                <a:solidFill>
                  <a:schemeClr val="bg1"/>
                </a:solidFill>
              </a:rPr>
              <a:t>1487</a:t>
            </a:r>
            <a:r>
              <a:rPr lang="zh-CN" altLang="en-US" sz="2400" dirty="0">
                <a:solidFill>
                  <a:schemeClr val="bg1"/>
                </a:solidFill>
              </a:rPr>
              <a:t>登录服务器情况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01495" y="235902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41832"/>
                </a:solidFill>
              </a:rPr>
              <a:t>研发部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5130" y="237807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141832"/>
                </a:solidFill>
              </a:rPr>
              <a:t>财务部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44945" y="237807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141832"/>
                </a:solidFill>
              </a:rPr>
              <a:t>人力部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022715" y="235902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141832"/>
                </a:solidFill>
              </a:rPr>
              <a:t>不确定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50" y="589172"/>
            <a:ext cx="7510861" cy="571320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64576" y="2359025"/>
            <a:ext cx="2831977" cy="277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查看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1487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员工在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日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16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日的流量行为。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其上传下载流量出现峰值，很有可能借用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1228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的权限身份下载资料并泄露</a:t>
            </a: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5"/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" name="文本框 43"/>
          <p:cNvSpPr txBox="1"/>
          <p:nvPr/>
        </p:nvSpPr>
        <p:spPr>
          <a:xfrm>
            <a:off x="307340" y="1036955"/>
            <a:ext cx="463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异常</a:t>
            </a:r>
            <a:r>
              <a:rPr lang="en-US" altLang="zh-CN" sz="2400" dirty="0">
                <a:solidFill>
                  <a:schemeClr val="bg1"/>
                </a:solidFill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</a:rPr>
              <a:t>数据库警告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可疑人员分析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200" y="2317650"/>
            <a:ext cx="2104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大量数据库警告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大量下载文件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又是</a:t>
            </a:r>
            <a:r>
              <a:rPr lang="en-US" altLang="zh-CN" dirty="0">
                <a:solidFill>
                  <a:schemeClr val="bg1"/>
                </a:solidFill>
              </a:rPr>
              <a:t>1376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又是</a:t>
            </a:r>
            <a:r>
              <a:rPr lang="en-US" altLang="zh-CN" dirty="0">
                <a:solidFill>
                  <a:schemeClr val="bg1"/>
                </a:solidFill>
              </a:rPr>
              <a:t>1487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可疑人员进行维护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是否在抹擦痕迹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05" y="1228725"/>
            <a:ext cx="8020050" cy="4400550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5"/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07340" y="1036955"/>
            <a:ext cx="463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异常</a:t>
            </a:r>
            <a:r>
              <a:rPr lang="en-US" altLang="zh-CN" sz="2400" dirty="0">
                <a:solidFill>
                  <a:schemeClr val="bg1"/>
                </a:solidFill>
              </a:rPr>
              <a:t>4. </a:t>
            </a:r>
            <a:r>
              <a:rPr lang="zh-CN" altLang="en-US" sz="2400" dirty="0">
                <a:solidFill>
                  <a:schemeClr val="bg1"/>
                </a:solidFill>
              </a:rPr>
              <a:t>团伙行为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可疑人员分析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2458" y="2574525"/>
            <a:ext cx="2450237" cy="277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由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1487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传输数据的服务器溯源，发现还有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人与此服务器有联系。不排除团伙作案的可能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17" y="1267787"/>
            <a:ext cx="8277225" cy="4381500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5"/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07340" y="1036955"/>
            <a:ext cx="463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异常</a:t>
            </a:r>
            <a:r>
              <a:rPr lang="en-US" altLang="zh-CN" sz="2400" dirty="0">
                <a:solidFill>
                  <a:schemeClr val="bg1"/>
                </a:solidFill>
              </a:rPr>
              <a:t>5. </a:t>
            </a:r>
            <a:r>
              <a:rPr lang="zh-CN" altLang="en-US" sz="2400" dirty="0">
                <a:solidFill>
                  <a:schemeClr val="bg1"/>
                </a:solidFill>
              </a:rPr>
              <a:t>活动分析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可疑人员分析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5345" y="2627791"/>
            <a:ext cx="2450237" cy="277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在对可疑的三人进行邮箱分析时，发现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1376,1487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会和另外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人一起打球，小团体内部是否会有窜谋？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563" y="885942"/>
            <a:ext cx="5551170" cy="5327132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5"/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07340" y="1036955"/>
            <a:ext cx="4632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可疑人员分析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5345" y="1887617"/>
            <a:ext cx="6193525" cy="333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综上所述，员工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1376,1487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有极大嫌疑。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组长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1228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账号已被盗，建议降低权限。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可疑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人组和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人组务必彻查。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对技术员工和高级人员的监控要加大力度。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对具有离职倾向的员工要更加注意。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对可疑人员所在群体要加大监督力度。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6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sym typeface="+mn-ea"/>
              </a:rPr>
              <a:t>PART3</a:t>
            </a:r>
            <a:r>
              <a:rPr lang="zh-CN" altLang="en-US" sz="2800" b="1" dirty="0" smtClean="0">
                <a:solidFill>
                  <a:schemeClr val="bg1"/>
                </a:solidFill>
                <a:sym typeface="+mn-ea"/>
              </a:rPr>
              <a:t>演示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art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576" y="1107741"/>
            <a:ext cx="10664798" cy="52699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85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325120" y="24955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题目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2250" y="324675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925" y="802640"/>
            <a:ext cx="100895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endParaRPr sz="24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sz="2400">
                <a:solidFill>
                  <a:schemeClr val="bg1"/>
                </a:solidFill>
              </a:rPr>
              <a:t>（1）分析公司内部员工所属部门及各部门的人员组织结构，给出公司员   工的组织结构图</a:t>
            </a:r>
            <a:r>
              <a:rPr lang="zh-CN" sz="2400">
                <a:solidFill>
                  <a:schemeClr val="bg1"/>
                </a:solidFill>
              </a:rPr>
              <a:t>。</a:t>
            </a:r>
            <a:endParaRPr sz="24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sz="2400">
                <a:solidFill>
                  <a:schemeClr val="bg1"/>
                </a:solidFill>
              </a:rPr>
              <a:t>（2）分析该公司员工的日常工作行为，按部门总结和展示员工的正常工作模式</a:t>
            </a:r>
            <a:r>
              <a:rPr lang="zh-CN" sz="2400">
                <a:solidFill>
                  <a:schemeClr val="bg1"/>
                </a:solidFill>
              </a:rPr>
              <a:t>。</a:t>
            </a:r>
            <a:endParaRPr sz="24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sz="2400">
                <a:solidFill>
                  <a:schemeClr val="bg1"/>
                </a:solidFill>
              </a:rPr>
              <a:t>（3）找出至少5个异常事件，并分析这些事件之间可能存在的关联，总结你认为有价值的威胁情报，并简要说明你是如何利用可视分析方法找到这些威胁情报的</a:t>
            </a:r>
            <a:r>
              <a:rPr lang="zh-CN" sz="2400">
                <a:solidFill>
                  <a:schemeClr val="bg1"/>
                </a:solidFill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金粉"/>
          <p:cNvPicPr>
            <a:picLocks noChangeAspect="1"/>
          </p:cNvPicPr>
          <p:nvPr/>
        </p:nvPicPr>
        <p:blipFill>
          <a:blip r:embed="rId4"/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4175760" y="2829560"/>
            <a:ext cx="3840480" cy="16916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谢谢聆听</a:t>
            </a:r>
          </a:p>
          <a:p>
            <a:pPr algn="ctr"/>
            <a:r>
              <a:rPr lang="en-US" alt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2020.01.06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182880" y="8191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HighTech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2250" y="324675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Part1.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员工组织结构分析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sym typeface="+mn-ea"/>
              </a:rPr>
              <a:t>分析邮件主题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46323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Step1.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剔除垃圾邮件和公共邮件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35" y="1892300"/>
            <a:ext cx="10791825" cy="488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35" y="2676525"/>
            <a:ext cx="10796270" cy="456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35" y="3467100"/>
            <a:ext cx="2698750" cy="388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560" y="3467735"/>
            <a:ext cx="3479165" cy="3879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sym typeface="+mn-ea"/>
              </a:rPr>
              <a:t>分析邮件主题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46323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Step2.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根据剩下的主题绘制词云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45" y="1891030"/>
            <a:ext cx="10125075" cy="3952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8676005" y="2098040"/>
            <a:ext cx="1947545" cy="4003675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scaled="0"/>
          </a:gradFill>
          <a:ln>
            <a:noFill/>
          </a:ln>
          <a:effectLst>
            <a:glow rad="139700">
              <a:schemeClr val="accent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245860" y="2098040"/>
            <a:ext cx="1947545" cy="4003675"/>
          </a:xfrm>
          <a:prstGeom prst="roundRect">
            <a:avLst/>
          </a:prstGeom>
          <a:gradFill>
            <a:gsLst>
              <a:gs pos="0">
                <a:srgbClr val="B9E18E"/>
              </a:gs>
              <a:gs pos="100000">
                <a:schemeClr val="accent6">
                  <a:lumMod val="75000"/>
                </a:schemeClr>
              </a:gs>
            </a:gsLst>
            <a:lin scaled="0"/>
          </a:gradFill>
          <a:ln>
            <a:noFill/>
          </a:ln>
          <a:effectLst>
            <a:glow rad="139700">
              <a:schemeClr val="accent6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868420" y="2063115"/>
            <a:ext cx="1947545" cy="4003675"/>
          </a:xfrm>
          <a:prstGeom prst="round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rgbClr val="AC8200"/>
              </a:gs>
            </a:gsLst>
            <a:lin scaled="0"/>
          </a:gradFill>
          <a:ln>
            <a:noFill/>
          </a:ln>
          <a:effectLst>
            <a:glow rad="1397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471295" y="2054860"/>
            <a:ext cx="1947545" cy="4011295"/>
          </a:xfrm>
          <a:prstGeom prst="roundRect">
            <a:avLst/>
          </a:prstGeom>
          <a:gradFill>
            <a:gsLst>
              <a:gs pos="0">
                <a:srgbClr val="007EDD">
                  <a:lumMod val="66000"/>
                  <a:lumOff val="34000"/>
                  <a:alpha val="54000"/>
                </a:srgbClr>
              </a:gs>
              <a:gs pos="100000">
                <a:srgbClr val="034373"/>
              </a:gs>
            </a:gsLst>
            <a:lin scaled="0"/>
          </a:gradFill>
          <a:effectLst>
            <a:glow rad="139700">
              <a:srgbClr val="49BBE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sym typeface="+mn-ea"/>
              </a:rPr>
              <a:t>分析邮件主题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52076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Step3.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根据词云指定部门分类标准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34795" y="2132965"/>
            <a:ext cx="1820545" cy="388556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928745" y="2132965"/>
            <a:ext cx="1801495" cy="388556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322060" y="2132965"/>
            <a:ext cx="1795780" cy="393382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731885" y="2132965"/>
            <a:ext cx="1768475" cy="3933825"/>
          </a:xfrm>
          <a:prstGeom prst="roundRect">
            <a:avLst/>
          </a:prstGeom>
          <a:solidFill>
            <a:srgbClr val="F76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01495" y="235902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141832"/>
                </a:solidFill>
              </a:rPr>
              <a:t>研发部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5130" y="237807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141832"/>
                </a:solidFill>
              </a:rPr>
              <a:t>财务部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44945" y="237807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141832"/>
                </a:solidFill>
              </a:rPr>
              <a:t>人力部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022715" y="2359025"/>
            <a:ext cx="1254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141832"/>
                </a:solidFill>
              </a:rPr>
              <a:t>不确定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91910" y="2927985"/>
            <a:ext cx="1656080" cy="304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面试 岗位 录用  Offer 简历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个人资料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绩效考核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解雇 劳动合同 猎聘网  招人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人员档案应聘 招聘 笔试 职位 离职 人力 薪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工作经历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42745" y="3021965"/>
            <a:ext cx="1656080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学习 部署 测试  文档 传输设置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平台 设计 技术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开发 接口 实验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配置 项目  需求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用户手册 </a:t>
            </a:r>
            <a:r>
              <a:rPr lang="en-US" altLang="zh-CN" sz="1600" b="1">
                <a:solidFill>
                  <a:schemeClr val="bg1"/>
                </a:solidFill>
              </a:rPr>
              <a:t>api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资源申请 运营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14470" y="3659505"/>
            <a:ext cx="165608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票 税 稅 会计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核算 账 帐 报销 财务 资金 成本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44280" y="3075940"/>
            <a:ext cx="1656080" cy="27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迟到   早退 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近期工作总结 全员大会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特殊字段说明 新员工必读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合作 例会 规划 计划 考勤 矿工 假   目标 </a:t>
            </a:r>
          </a:p>
          <a:p>
            <a:pPr algn="just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财务报账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金粉"/>
          <p:cNvPicPr>
            <a:picLocks noChangeAspect="1"/>
          </p:cNvPicPr>
          <p:nvPr/>
        </p:nvPicPr>
        <p:blipFill>
          <a:blip r:embed="rId4">
            <a:lum bright="-6000"/>
          </a:blip>
          <a:srcRect t="22381" b="24316"/>
          <a:stretch>
            <a:fillRect/>
          </a:stretch>
        </p:blipFill>
        <p:spPr>
          <a:xfrm>
            <a:off x="2668905" y="555625"/>
            <a:ext cx="6391910" cy="228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sym typeface="+mn-ea"/>
              </a:rPr>
              <a:t>分析邮件主题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340" y="1036955"/>
            <a:ext cx="85369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Step4.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根据分类词筛选条目聚类</a:t>
            </a:r>
            <a:endParaRPr lang="zh-CN" altLang="en-US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5" name="图片 4" descr="{6@RKT)XM%UT~L@6FY`QK3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0" y="1938020"/>
            <a:ext cx="5476875" cy="4069080"/>
          </a:xfrm>
          <a:prstGeom prst="roundRect">
            <a:avLst/>
          </a:prstGeom>
        </p:spPr>
      </p:pic>
      <p:pic>
        <p:nvPicPr>
          <p:cNvPr id="6" name="图片 5" descr="TOH6KRG{_O%3)9DBZ$7JQ$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795" y="1938020"/>
            <a:ext cx="5591175" cy="4069080"/>
          </a:xfrm>
          <a:prstGeom prst="round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855345" y="403225"/>
            <a:ext cx="1125220" cy="365125"/>
          </a:xfrm>
          <a:prstGeom prst="rect">
            <a:avLst/>
          </a:prstGeom>
          <a:noFill/>
          <a:ln w="9525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overflow" horzOverflow="overflow" wrap="none" lIns="0" tIns="0" rIns="0" bIns="0" rtlCol="0" anchor="ctr" anchorCtr="0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部门分类结果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7981950" y="2268220"/>
            <a:ext cx="179705" cy="2663190"/>
          </a:xfrm>
          <a:prstGeom prst="roundRect">
            <a:avLst>
              <a:gd name="adj" fmla="val 50000"/>
            </a:avLst>
          </a:prstGeom>
          <a:solidFill>
            <a:srgbClr val="1E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957820" y="2985135"/>
            <a:ext cx="227965" cy="1946275"/>
          </a:xfrm>
          <a:prstGeom prst="roundRect">
            <a:avLst>
              <a:gd name="adj" fmla="val 50000"/>
            </a:avLst>
          </a:prstGeom>
          <a:solidFill>
            <a:srgbClr val="D63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222740" y="2268220"/>
            <a:ext cx="179705" cy="2663190"/>
          </a:xfrm>
          <a:prstGeom prst="roundRect">
            <a:avLst>
              <a:gd name="adj" fmla="val 50000"/>
            </a:avLst>
          </a:prstGeom>
          <a:solidFill>
            <a:srgbClr val="1E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9198610" y="3985895"/>
            <a:ext cx="227965" cy="945515"/>
          </a:xfrm>
          <a:prstGeom prst="roundRect">
            <a:avLst>
              <a:gd name="adj" fmla="val 50000"/>
            </a:avLst>
          </a:prstGeom>
          <a:solidFill>
            <a:srgbClr val="D63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0460990" y="2268220"/>
            <a:ext cx="179705" cy="2663190"/>
          </a:xfrm>
          <a:prstGeom prst="roundRect">
            <a:avLst>
              <a:gd name="adj" fmla="val 50000"/>
            </a:avLst>
          </a:prstGeom>
          <a:solidFill>
            <a:srgbClr val="1E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436860" y="3562350"/>
            <a:ext cx="227965" cy="1369060"/>
          </a:xfrm>
          <a:prstGeom prst="roundRect">
            <a:avLst>
              <a:gd name="adj" fmla="val 50000"/>
            </a:avLst>
          </a:prstGeom>
          <a:solidFill>
            <a:srgbClr val="D63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39050" y="2534285"/>
            <a:ext cx="866140" cy="317500"/>
          </a:xfrm>
          <a:prstGeom prst="rect">
            <a:avLst/>
          </a:prstGeom>
          <a:solidFill>
            <a:srgbClr val="162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257</a:t>
            </a:r>
          </a:p>
        </p:txBody>
      </p:sp>
      <p:sp>
        <p:nvSpPr>
          <p:cNvPr id="13" name="矩形 12"/>
          <p:cNvSpPr/>
          <p:nvPr/>
        </p:nvSpPr>
        <p:spPr>
          <a:xfrm>
            <a:off x="8879205" y="3562350"/>
            <a:ext cx="866140" cy="317500"/>
          </a:xfrm>
          <a:prstGeom prst="rect">
            <a:avLst/>
          </a:prstGeom>
          <a:solidFill>
            <a:srgbClr val="162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18</a:t>
            </a:r>
          </a:p>
        </p:txBody>
      </p:sp>
      <p:sp>
        <p:nvSpPr>
          <p:cNvPr id="14" name="矩形 13"/>
          <p:cNvSpPr/>
          <p:nvPr/>
        </p:nvSpPr>
        <p:spPr>
          <a:xfrm>
            <a:off x="10118090" y="3100705"/>
            <a:ext cx="866140" cy="317500"/>
          </a:xfrm>
          <a:prstGeom prst="rect">
            <a:avLst/>
          </a:prstGeom>
          <a:solidFill>
            <a:srgbClr val="162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24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444105" y="5090160"/>
            <a:ext cx="1255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>
                    <a:alpha val="45000"/>
                  </a:schemeClr>
                </a:solidFill>
              </a:rPr>
              <a:t>研发部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684260" y="5090160"/>
            <a:ext cx="1255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>
                    <a:alpha val="45000"/>
                  </a:schemeClr>
                </a:solidFill>
              </a:rPr>
              <a:t>人力部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923145" y="5090160"/>
            <a:ext cx="1255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>
                    <a:alpha val="45000"/>
                  </a:schemeClr>
                </a:solidFill>
              </a:rPr>
              <a:t>财务部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161655" y="1474788"/>
            <a:ext cx="278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各部门人数统计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570470" y="1457325"/>
            <a:ext cx="495300" cy="495300"/>
            <a:chOff x="2235" y="1530"/>
            <a:chExt cx="780" cy="780"/>
          </a:xfrm>
        </p:grpSpPr>
        <p:pic>
          <p:nvPicPr>
            <p:cNvPr id="24" name="图片 23" descr="播放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265" y="1560"/>
              <a:ext cx="721" cy="721"/>
            </a:xfrm>
            <a:prstGeom prst="rect">
              <a:avLst/>
            </a:prstGeom>
            <a:effectLst/>
          </p:spPr>
        </p:pic>
        <p:sp>
          <p:nvSpPr>
            <p:cNvPr id="25" name="椭圆 24"/>
            <p:cNvSpPr/>
            <p:nvPr/>
          </p:nvSpPr>
          <p:spPr>
            <a:xfrm>
              <a:off x="2235" y="1530"/>
              <a:ext cx="780" cy="7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3545" y="1247775"/>
            <a:ext cx="632460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600" b="1">
                <a:solidFill>
                  <a:schemeClr val="accent2"/>
                </a:solidFill>
              </a:rPr>
              <a:t>分析：</a:t>
            </a:r>
          </a:p>
          <a:p>
            <a:pPr fontAlgn="auto">
              <a:lnSpc>
                <a:spcPct val="150000"/>
              </a:lnSpc>
            </a:pPr>
            <a:endParaRPr lang="zh-CN" altLang="en-US" sz="2800" b="1">
              <a:solidFill>
                <a:schemeClr val="accent2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</a:rPr>
              <a:t>由数据可以看出其中研发部门占比最大，</a:t>
            </a:r>
          </a:p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</a:rPr>
              <a:t>我们将进一步细分研发部门的组织结构。</a:t>
            </a:r>
          </a:p>
          <a:p>
            <a:pPr fontAlgn="auto">
              <a:lnSpc>
                <a:spcPct val="150000"/>
              </a:lnSpc>
            </a:pPr>
            <a:endParaRPr lang="zh-CN" altLang="en-US" sz="28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endParaRPr lang="zh-CN" altLang="en-US" sz="280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256759 L 0.000000 0.006759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07130 L 0.000000 -0.000370 " pathEditMode="relative" rAng="0" ptsTypes="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75926 L 0.000000 0.003241 " pathEditMode="relative" rAng="0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bldLvl="0" animBg="1"/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30db9f2-ee53-4d57-b1b9-1708d89df17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732</Words>
  <Application>Microsoft Office PowerPoint</Application>
  <PresentationFormat>宽屏</PresentationFormat>
  <Paragraphs>169</Paragraphs>
  <Slides>30</Slides>
  <Notes>30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3" baseType="lpstr"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氿氿 秦</cp:lastModifiedBy>
  <cp:revision>46</cp:revision>
  <dcterms:created xsi:type="dcterms:W3CDTF">2019-06-19T02:08:00Z</dcterms:created>
  <dcterms:modified xsi:type="dcterms:W3CDTF">2020-01-05T23:37:46Z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